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804" r:id="rId1"/>
  </p:sldMasterIdLst>
  <p:notesMasterIdLst>
    <p:notesMasterId r:id="rId16"/>
  </p:notesMasterIdLst>
  <p:sldIdLst>
    <p:sldId id="256" r:id="rId2"/>
    <p:sldId id="262" r:id="rId3"/>
    <p:sldId id="266" r:id="rId4"/>
    <p:sldId id="257" r:id="rId5"/>
    <p:sldId id="269" r:id="rId6"/>
    <p:sldId id="263" r:id="rId7"/>
    <p:sldId id="264" r:id="rId8"/>
    <p:sldId id="267" r:id="rId9"/>
    <p:sldId id="265" r:id="rId10"/>
    <p:sldId id="259" r:id="rId11"/>
    <p:sldId id="260" r:id="rId12"/>
    <p:sldId id="270" r:id="rId13"/>
    <p:sldId id="272" r:id="rId14"/>
    <p:sldId id="27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34" d="100"/>
          <a:sy n="34" d="100"/>
        </p:scale>
        <p:origin x="84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030D9-C003-4182-978F-4C46A131B616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B567E8-21C6-4D68-99AE-6D1786AA3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139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B567E8-21C6-4D68-99AE-6D1786AA326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826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3806A9C-6B3C-4E5F-B3A5-276DA25357B7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EBD08C0-0331-44F1-B0B0-BA3024D6E7F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221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06A9C-6B3C-4E5F-B3A5-276DA25357B7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08C0-0331-44F1-B0B0-BA3024D6E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620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06A9C-6B3C-4E5F-B3A5-276DA25357B7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08C0-0331-44F1-B0B0-BA3024D6E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599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06A9C-6B3C-4E5F-B3A5-276DA25357B7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08C0-0331-44F1-B0B0-BA3024D6E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08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06A9C-6B3C-4E5F-B3A5-276DA25357B7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08C0-0331-44F1-B0B0-BA3024D6E7F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0769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06A9C-6B3C-4E5F-B3A5-276DA25357B7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08C0-0331-44F1-B0B0-BA3024D6E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738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06A9C-6B3C-4E5F-B3A5-276DA25357B7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08C0-0331-44F1-B0B0-BA3024D6E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734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06A9C-6B3C-4E5F-B3A5-276DA25357B7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08C0-0331-44F1-B0B0-BA3024D6E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195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06A9C-6B3C-4E5F-B3A5-276DA25357B7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08C0-0331-44F1-B0B0-BA3024D6E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94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06A9C-6B3C-4E5F-B3A5-276DA25357B7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08C0-0331-44F1-B0B0-BA3024D6E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980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06A9C-6B3C-4E5F-B3A5-276DA25357B7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08C0-0331-44F1-B0B0-BA3024D6E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252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3806A9C-6B3C-4E5F-B3A5-276DA25357B7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BEBD08C0-0331-44F1-B0B0-BA3024D6E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608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4000" b="1" dirty="0" smtClean="0"/>
              <a:t>THE PROCESSES </a:t>
            </a:r>
            <a:r>
              <a:rPr lang="en-US" sz="3600" b="1" dirty="0" smtClean="0"/>
              <a:t>of REGISTERING and CERTIFICATING A </a:t>
            </a:r>
            <a:r>
              <a:rPr lang="en-US" sz="3600" b="1" dirty="0"/>
              <a:t>MEDICAL FACILITY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Liberia Medical and Dental Council (LMDC)</a:t>
            </a:r>
          </a:p>
          <a:p>
            <a:r>
              <a:rPr lang="en-US" sz="3600" dirty="0" smtClean="0"/>
              <a:t>Presented by: LMDC Clinical Department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12989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Registration and Certification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Obtain registration form. 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v"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Return </a:t>
            </a:r>
            <a:r>
              <a:rPr lang="en-US" sz="2400" dirty="0"/>
              <a:t>the form filled in and duly signed </a:t>
            </a:r>
            <a:endParaRPr lang="en-US" sz="2400" dirty="0" smtClean="0"/>
          </a:p>
          <a:p>
            <a:pPr marL="45720" indent="0">
              <a:buNone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by </a:t>
            </a:r>
            <a:r>
              <a:rPr lang="en-US" sz="2400" dirty="0"/>
              <a:t>a Current Licensed Medical Doctor or </a:t>
            </a:r>
            <a:endParaRPr lang="en-US" sz="2400" dirty="0" smtClean="0"/>
          </a:p>
          <a:p>
            <a:pPr marL="45720" indent="0">
              <a:buNone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County Health Officer (CHO</a:t>
            </a:r>
            <a:r>
              <a:rPr lang="en-US" sz="2400" dirty="0" smtClean="0"/>
              <a:t>)/County Hospital Medical Director.</a:t>
            </a:r>
            <a:endParaRPr lang="en-US" sz="2400" dirty="0"/>
          </a:p>
          <a:p>
            <a:pPr>
              <a:buFont typeface="Wingdings" panose="05000000000000000000" pitchFamily="2" charset="2"/>
              <a:buChar char="v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276371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Registration and Certification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sz="2400" dirty="0" smtClean="0"/>
              <a:t>Provide</a:t>
            </a:r>
            <a:r>
              <a:rPr lang="en-US" dirty="0"/>
              <a:t>: </a:t>
            </a:r>
          </a:p>
          <a:p>
            <a:pPr marL="45720" indent="0">
              <a:buNone/>
            </a:pPr>
            <a:endParaRPr lang="en-US" dirty="0" smtClean="0"/>
          </a:p>
          <a:p>
            <a:pPr marL="822960" lvl="3" indent="0">
              <a:buNone/>
            </a:pPr>
            <a:r>
              <a:rPr lang="en-US" sz="2400" dirty="0" smtClean="0"/>
              <a:t>Company/Business </a:t>
            </a:r>
            <a:r>
              <a:rPr lang="en-US" sz="2400" dirty="0"/>
              <a:t>Registration Certificate.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400" dirty="0" smtClean="0"/>
          </a:p>
          <a:p>
            <a:pPr lvl="2"/>
            <a:r>
              <a:rPr lang="en-US" sz="2400" dirty="0" smtClean="0"/>
              <a:t>certified </a:t>
            </a:r>
            <a:r>
              <a:rPr lang="en-US" sz="2400" dirty="0"/>
              <a:t>copies of professional qualifications of all medical personnel working </a:t>
            </a:r>
            <a:r>
              <a:rPr lang="en-US" sz="2400" dirty="0" smtClean="0"/>
              <a:t>therein. </a:t>
            </a:r>
            <a:r>
              <a:rPr lang="en-US" sz="2400" dirty="0"/>
              <a:t>(e.g. Current Practicing License for Doctors, Nurses Physician Assistant </a:t>
            </a:r>
            <a:r>
              <a:rPr lang="en-US" sz="2400" dirty="0" err="1"/>
              <a:t>ect</a:t>
            </a:r>
            <a:r>
              <a:rPr lang="en-US" sz="2400" dirty="0"/>
              <a:t>.)   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379287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Registration and Certification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The registration: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424849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24083"/>
            <a:ext cx="9872871" cy="4981433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All the healthcare professional boards are member of the council, which provides the LMDC’S SECRETAIAL with</a:t>
            </a:r>
            <a:r>
              <a:rPr lang="en-US" sz="2400" dirty="0" smtClean="0"/>
              <a:t>:</a:t>
            </a:r>
          </a:p>
          <a:p>
            <a:endParaRPr lang="en-US" sz="2400" dirty="0" smtClean="0"/>
          </a:p>
          <a:p>
            <a:pPr lvl="2"/>
            <a:r>
              <a:rPr lang="en-US" sz="2400" dirty="0" smtClean="0"/>
              <a:t>All level of healthcare professionals to participations in healthcare decision making</a:t>
            </a:r>
            <a:r>
              <a:rPr lang="en-US" sz="2400" dirty="0" smtClean="0"/>
              <a:t>.</a:t>
            </a:r>
          </a:p>
          <a:p>
            <a:pPr lvl="2"/>
            <a:endParaRPr lang="en-US" sz="2400" dirty="0" smtClean="0"/>
          </a:p>
          <a:p>
            <a:pPr lvl="2"/>
            <a:r>
              <a:rPr lang="en-US" sz="2400" dirty="0" smtClean="0"/>
              <a:t>Every cadre of healthcare professionals have equal rights to participate in major regulatory activities</a:t>
            </a:r>
            <a:r>
              <a:rPr lang="en-US" sz="2400" dirty="0" smtClean="0"/>
              <a:t>.</a:t>
            </a:r>
          </a:p>
          <a:p>
            <a:pPr lvl="2"/>
            <a:endParaRPr lang="en-US" sz="2400" dirty="0" smtClean="0"/>
          </a:p>
          <a:p>
            <a:pPr lvl="2"/>
            <a:r>
              <a:rPr lang="en-US" sz="2400" dirty="0" smtClean="0"/>
              <a:t>LMDC in collaboration with boards instituted </a:t>
            </a:r>
            <a:r>
              <a:rPr lang="en-US" sz="2400" dirty="0" smtClean="0"/>
              <a:t>corrective measures </a:t>
            </a:r>
            <a:r>
              <a:rPr lang="en-US" sz="2400" dirty="0" smtClean="0"/>
              <a:t>for any healthcare mal-practice</a:t>
            </a:r>
            <a:r>
              <a:rPr lang="en-US" sz="2400" dirty="0" smtClean="0"/>
              <a:t>.</a:t>
            </a:r>
          </a:p>
          <a:p>
            <a:pPr lvl="2"/>
            <a:endParaRPr lang="en-US" sz="2400" dirty="0" smtClean="0"/>
          </a:p>
          <a:p>
            <a:pPr lvl="2"/>
            <a:r>
              <a:rPr lang="en-US" sz="2400" dirty="0" smtClean="0"/>
              <a:t>The LMDC has good rapport with all the private healthcare facilities.           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529456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80572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Recommendations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2" y="1787857"/>
            <a:ext cx="9601196" cy="4476465"/>
          </a:xfrm>
        </p:spPr>
        <p:txBody>
          <a:bodyPr>
            <a:noAutofit/>
          </a:bodyPr>
          <a:lstStyle/>
          <a:p>
            <a:r>
              <a:rPr lang="en-US" sz="1800" dirty="0" smtClean="0"/>
              <a:t>In order for LMDC to fully register (new healthcare facility) or remove (incase of closure) and manage the National Healthcare Facility Registry, the council will need capacity building in;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400" dirty="0" smtClean="0"/>
              <a:t>1. Human resource</a:t>
            </a:r>
          </a:p>
          <a:p>
            <a:pPr marL="1371600" lvl="3" indent="0">
              <a:buNone/>
            </a:pPr>
            <a:r>
              <a:rPr lang="en-US" sz="2400" dirty="0" smtClean="0"/>
              <a:t>Additional staffs</a:t>
            </a:r>
          </a:p>
          <a:p>
            <a:pPr marL="1371600" lvl="3" indent="0">
              <a:buNone/>
            </a:pPr>
            <a:r>
              <a:rPr lang="en-US" sz="2400" dirty="0" smtClean="0"/>
              <a:t>Training of all staffs involve with the registry</a:t>
            </a:r>
          </a:p>
          <a:p>
            <a:pPr marL="914400" lvl="2" indent="0">
              <a:buNone/>
            </a:pPr>
            <a:r>
              <a:rPr lang="en-US" sz="2400" dirty="0" smtClean="0"/>
              <a:t>2. Logistic</a:t>
            </a:r>
          </a:p>
          <a:p>
            <a:pPr lvl="5"/>
            <a:r>
              <a:rPr lang="en-US" sz="2400" dirty="0" smtClean="0"/>
              <a:t>Server computers</a:t>
            </a:r>
          </a:p>
          <a:p>
            <a:pPr lvl="5"/>
            <a:r>
              <a:rPr lang="en-US" sz="2400" dirty="0" smtClean="0"/>
              <a:t>Computers and printers </a:t>
            </a:r>
          </a:p>
          <a:p>
            <a:pPr lvl="5"/>
            <a:r>
              <a:rPr lang="en-US" sz="2400" dirty="0" smtClean="0"/>
              <a:t>Tablet </a:t>
            </a:r>
          </a:p>
          <a:p>
            <a:pPr lvl="5"/>
            <a:r>
              <a:rPr lang="en-US" sz="2400" dirty="0" smtClean="0"/>
              <a:t>Internet service provider</a:t>
            </a:r>
          </a:p>
          <a:p>
            <a:pPr lvl="5"/>
            <a:r>
              <a:rPr lang="en-US" sz="2400" dirty="0" smtClean="0"/>
              <a:t> uninterruptible power supply (UPS)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477212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Background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719619"/>
            <a:ext cx="9872871" cy="4735772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sz="2600" dirty="0" smtClean="0"/>
              <a:t>Given the capacity constraints of the public sector in meeting health care demand of Liberia’s growing population: individuals and institutions are turning to the private sector to enhance the efficiency and quality of health care provision. </a:t>
            </a:r>
          </a:p>
          <a:p>
            <a:r>
              <a:rPr lang="en-US" sz="2600" dirty="0" smtClean="0"/>
              <a:t>The Council strongly believe this approach will:</a:t>
            </a:r>
          </a:p>
          <a:p>
            <a:pPr lvl="1"/>
            <a:endParaRPr lang="en-US" sz="2600" dirty="0" smtClean="0"/>
          </a:p>
          <a:p>
            <a:pPr marL="822960" lvl="3" indent="0">
              <a:buNone/>
            </a:pPr>
            <a:r>
              <a:rPr lang="en-US" sz="2600" dirty="0" smtClean="0"/>
              <a:t>1. Revolutionize </a:t>
            </a:r>
            <a:r>
              <a:rPr lang="en-US" sz="2600" dirty="0" smtClean="0"/>
              <a:t>healthcare technology which will ultimately </a:t>
            </a:r>
            <a:r>
              <a:rPr lang="en-US" sz="2600" dirty="0" smtClean="0"/>
              <a:t>boost 		the </a:t>
            </a:r>
            <a:r>
              <a:rPr lang="en-US" sz="2600" dirty="0" smtClean="0"/>
              <a:t>quality of care.</a:t>
            </a:r>
          </a:p>
          <a:p>
            <a:pPr lvl="3"/>
            <a:endParaRPr lang="en-US" sz="2600" dirty="0" smtClean="0"/>
          </a:p>
          <a:p>
            <a:pPr marL="822960" lvl="3" indent="0">
              <a:buNone/>
            </a:pPr>
            <a:r>
              <a:rPr lang="en-US" sz="2600" dirty="0" smtClean="0"/>
              <a:t>2. Considerably improve the moral and living condition of health </a:t>
            </a:r>
            <a:r>
              <a:rPr lang="en-US" sz="2600" dirty="0" smtClean="0"/>
              <a:t>		workers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0863812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78675"/>
            <a:ext cx="9872871" cy="4708477"/>
          </a:xfrm>
        </p:spPr>
        <p:txBody>
          <a:bodyPr>
            <a:normAutofit/>
          </a:bodyPr>
          <a:lstStyle/>
          <a:p>
            <a:pPr lvl="2">
              <a:buFont typeface="Wingdings" panose="05000000000000000000" pitchFamily="2" charset="2"/>
              <a:buChar char="v"/>
            </a:pPr>
            <a:r>
              <a:rPr lang="en-US" dirty="0" smtClean="0"/>
              <a:t> </a:t>
            </a:r>
            <a:r>
              <a:rPr lang="en-US" sz="2400" dirty="0" smtClean="0"/>
              <a:t>Recent healthcare </a:t>
            </a:r>
            <a:r>
              <a:rPr lang="en-US" sz="2400" dirty="0"/>
              <a:t>reforms in various countries have sought to increase the role of the private sector as the provider (although not necessarily the financier) of comprehensive care</a:t>
            </a:r>
          </a:p>
          <a:p>
            <a:pPr marL="2171700" lvl="4" indent="-342900">
              <a:buAutoNum type="arabicPeriod"/>
            </a:pPr>
            <a:r>
              <a:rPr lang="en-US" sz="2400" dirty="0" smtClean="0"/>
              <a:t>To </a:t>
            </a:r>
            <a:r>
              <a:rPr lang="en-US" sz="2400" dirty="0"/>
              <a:t>complement the activities of the public sector. </a:t>
            </a:r>
            <a:endParaRPr lang="en-US" sz="2400" dirty="0" smtClean="0"/>
          </a:p>
          <a:p>
            <a:pPr marL="1828800" lvl="4" indent="0">
              <a:buNone/>
            </a:pPr>
            <a:endParaRPr lang="en-US" sz="2400" dirty="0"/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400" dirty="0" smtClean="0"/>
              <a:t>The </a:t>
            </a:r>
            <a:r>
              <a:rPr lang="en-US" sz="2400" dirty="0"/>
              <a:t>general argument is that these reforms can retain equity in the financing of health care yet promote efficiency by:</a:t>
            </a:r>
          </a:p>
          <a:p>
            <a:pPr marL="2171700" lvl="4" indent="-342900">
              <a:buAutoNum type="arabicPeriod"/>
            </a:pPr>
            <a:r>
              <a:rPr lang="en-US" sz="2400" dirty="0" smtClean="0"/>
              <a:t>Introducing </a:t>
            </a:r>
            <a:r>
              <a:rPr lang="en-US" sz="2400" dirty="0"/>
              <a:t>and encouraging competition. </a:t>
            </a:r>
            <a:endParaRPr lang="en-US" sz="2400" dirty="0" smtClean="0"/>
          </a:p>
          <a:p>
            <a:pPr marL="1828800" lvl="4" indent="0">
              <a:buNone/>
            </a:pPr>
            <a:endParaRPr lang="en-US" sz="2400" dirty="0"/>
          </a:p>
          <a:p>
            <a:pPr marL="1828800" lvl="4" indent="0">
              <a:buNone/>
            </a:pPr>
            <a:r>
              <a:rPr lang="en-US" sz="2400" dirty="0" smtClean="0"/>
              <a:t>2.  Hence</a:t>
            </a:r>
            <a:r>
              <a:rPr lang="en-US" sz="2400" dirty="0"/>
              <a:t>, high-performing healthcare systems are typically characterized by mixed delivery of services, with private providers playing an integral role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475410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Registration </a:t>
            </a:r>
            <a:r>
              <a:rPr lang="en-US" dirty="0"/>
              <a:t>and </a:t>
            </a:r>
            <a:r>
              <a:rPr lang="en-US" dirty="0" smtClean="0"/>
              <a:t>certification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sz="2400" dirty="0" smtClean="0"/>
              <a:t>. Write </a:t>
            </a:r>
            <a:r>
              <a:rPr lang="en-US" sz="2400" dirty="0"/>
              <a:t>a letter of </a:t>
            </a:r>
            <a:r>
              <a:rPr lang="en-US" sz="2400" dirty="0" smtClean="0"/>
              <a:t>intent: </a:t>
            </a:r>
            <a:endParaRPr lang="en-US" sz="2400" dirty="0"/>
          </a:p>
          <a:p>
            <a:pPr lvl="4">
              <a:buFont typeface="Wingdings" panose="05000000000000000000" pitchFamily="2" charset="2"/>
              <a:buChar char="v"/>
            </a:pPr>
            <a:r>
              <a:rPr lang="en-US" sz="2400" dirty="0" smtClean="0"/>
              <a:t>Address to </a:t>
            </a:r>
            <a:r>
              <a:rPr lang="en-US" sz="2400" dirty="0"/>
              <a:t>the LMDC Clinical </a:t>
            </a:r>
            <a:r>
              <a:rPr lang="en-US" sz="2400" dirty="0" smtClean="0"/>
              <a:t>Department</a:t>
            </a:r>
            <a:endParaRPr lang="en-US" sz="2400" dirty="0"/>
          </a:p>
          <a:p>
            <a:pPr lvl="4">
              <a:buFont typeface="Wingdings" panose="05000000000000000000" pitchFamily="2" charset="2"/>
              <a:buChar char="v"/>
            </a:pPr>
            <a:r>
              <a:rPr lang="en-US" sz="2400" dirty="0"/>
              <a:t>Indicating the location (address) </a:t>
            </a:r>
          </a:p>
          <a:p>
            <a:pPr lvl="4">
              <a:buFont typeface="Wingdings" panose="05000000000000000000" pitchFamily="2" charset="2"/>
              <a:buChar char="v"/>
            </a:pPr>
            <a:r>
              <a:rPr lang="en-US" sz="2400" dirty="0" smtClean="0"/>
              <a:t>services </a:t>
            </a:r>
            <a:r>
              <a:rPr lang="en-US" sz="2400" dirty="0"/>
              <a:t>to be </a:t>
            </a:r>
            <a:r>
              <a:rPr lang="en-US" sz="2400" dirty="0" smtClean="0"/>
              <a:t>provided</a:t>
            </a:r>
            <a:endParaRPr lang="en-US" sz="2400" dirty="0"/>
          </a:p>
          <a:p>
            <a:pPr lvl="4">
              <a:buFont typeface="Wingdings" panose="05000000000000000000" pitchFamily="2" charset="2"/>
              <a:buChar char="v"/>
            </a:pPr>
            <a:r>
              <a:rPr lang="en-US" sz="2400" dirty="0"/>
              <a:t>ownership and any needed </a:t>
            </a:r>
            <a:r>
              <a:rPr lang="en-US" sz="2400" dirty="0" smtClean="0"/>
              <a:t>information</a:t>
            </a:r>
          </a:p>
          <a:p>
            <a:pPr marL="0" indent="0">
              <a:buNone/>
            </a:pPr>
            <a:endParaRPr lang="en-US" sz="2400" dirty="0" smtClean="0"/>
          </a:p>
          <a:p>
            <a:pPr marL="1828800" lvl="4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914400" lvl="2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938798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Registration and certification Processes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400" dirty="0"/>
              <a:t>Conduct Pre inspection</a:t>
            </a:r>
          </a:p>
          <a:p>
            <a:pPr lvl="4">
              <a:buFont typeface="Wingdings" panose="05000000000000000000" pitchFamily="2" charset="2"/>
              <a:buChar char="v"/>
            </a:pPr>
            <a:r>
              <a:rPr lang="en-US" sz="2400" dirty="0"/>
              <a:t>Conduct inspection and make recommendations </a:t>
            </a:r>
            <a:endParaRPr lang="en-US" sz="2400" dirty="0" smtClean="0"/>
          </a:p>
          <a:p>
            <a:pPr marL="1097280" lvl="4" indent="0">
              <a:buNone/>
            </a:pPr>
            <a:endParaRPr lang="en-US" sz="2400" dirty="0"/>
          </a:p>
          <a:p>
            <a:pPr lvl="4">
              <a:buFont typeface="Wingdings" panose="05000000000000000000" pitchFamily="2" charset="2"/>
              <a:buChar char="v"/>
            </a:pPr>
            <a:r>
              <a:rPr lang="en-US" sz="2400" dirty="0"/>
              <a:t>Make follow-up on the recommendation </a:t>
            </a:r>
            <a:r>
              <a:rPr lang="en-US" sz="2400" dirty="0" smtClean="0"/>
              <a:t>implementation</a:t>
            </a:r>
          </a:p>
          <a:p>
            <a:pPr marL="1097280" lvl="4" indent="0">
              <a:buNone/>
            </a:pPr>
            <a:endParaRPr lang="en-US" sz="2400" dirty="0"/>
          </a:p>
          <a:p>
            <a:pPr lvl="4">
              <a:buFont typeface="Wingdings" panose="05000000000000000000" pitchFamily="2" charset="2"/>
              <a:buChar char="v"/>
            </a:pPr>
            <a:r>
              <a:rPr lang="en-US" sz="2400" dirty="0"/>
              <a:t>Summit a writing report to </a:t>
            </a:r>
            <a:r>
              <a:rPr lang="en-US" sz="2400" dirty="0" smtClean="0"/>
              <a:t>the Registrar </a:t>
            </a:r>
            <a:r>
              <a:rPr lang="en-US" sz="2400" dirty="0"/>
              <a:t>General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535228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Inspection and inspection report with relevant details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1. THE ENVIRONMENT: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400" dirty="0" smtClean="0"/>
              <a:t>Is the environment suitable for healthcare facility?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400" dirty="0" smtClean="0"/>
              <a:t>500 yards away from another and similar facility. </a:t>
            </a:r>
          </a:p>
          <a:p>
            <a:pPr marL="0" indent="0">
              <a:buNone/>
            </a:pPr>
            <a:r>
              <a:rPr lang="en-US" sz="2400" dirty="0" smtClean="0"/>
              <a:t>2. THE </a:t>
            </a:r>
            <a:r>
              <a:rPr lang="en-US" sz="2400" dirty="0"/>
              <a:t>BUILDING </a:t>
            </a:r>
            <a:r>
              <a:rPr lang="en-US" sz="2400" dirty="0" smtClean="0"/>
              <a:t>STRUCTURE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400" dirty="0" smtClean="0"/>
              <a:t>is </a:t>
            </a:r>
            <a:r>
              <a:rPr lang="en-US" sz="2400" dirty="0"/>
              <a:t>building structure suitable </a:t>
            </a:r>
            <a:r>
              <a:rPr lang="en-US" sz="2400" dirty="0" smtClean="0"/>
              <a:t>for healthcare </a:t>
            </a:r>
            <a:r>
              <a:rPr lang="en-US" sz="2400" dirty="0"/>
              <a:t>facility</a:t>
            </a:r>
            <a:r>
              <a:rPr lang="en-US" sz="2400" dirty="0" smtClean="0"/>
              <a:t>?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400" dirty="0"/>
              <a:t>an approved physical plan and architecture drawing Construction of building(s)?</a:t>
            </a:r>
          </a:p>
          <a:p>
            <a:pPr lvl="2">
              <a:buFont typeface="Wingdings" panose="05000000000000000000" pitchFamily="2" charset="2"/>
              <a:buChar char="v"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007961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Infrastructure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Font typeface="Wingdings" panose="05000000000000000000" pitchFamily="2" charset="2"/>
              <a:buChar char="q"/>
            </a:pPr>
            <a:r>
              <a:rPr lang="en-US" sz="2800" dirty="0"/>
              <a:t> </a:t>
            </a:r>
            <a:r>
              <a:rPr lang="en-US" sz="2400" dirty="0"/>
              <a:t>appearance clean, tidy and </a:t>
            </a:r>
            <a:r>
              <a:rPr lang="en-US" sz="2400" dirty="0" smtClean="0"/>
              <a:t>attractive</a:t>
            </a:r>
          </a:p>
          <a:p>
            <a:pPr marL="914400" lvl="2" indent="0">
              <a:buNone/>
            </a:pPr>
            <a:endParaRPr lang="en-US" sz="2400" dirty="0"/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2400" dirty="0"/>
              <a:t> specious enough to allow easy or free </a:t>
            </a:r>
            <a:r>
              <a:rPr lang="en-US" sz="2400" dirty="0" smtClean="0"/>
              <a:t>movement</a:t>
            </a:r>
          </a:p>
          <a:p>
            <a:pPr marL="914400" lvl="2" indent="0">
              <a:buNone/>
            </a:pPr>
            <a:endParaRPr lang="en-US" sz="2400" dirty="0"/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2400" dirty="0"/>
              <a:t> floor cemented, smooth and </a:t>
            </a:r>
            <a:r>
              <a:rPr lang="en-US" sz="2400" dirty="0" smtClean="0"/>
              <a:t>clean</a:t>
            </a:r>
          </a:p>
          <a:p>
            <a:pPr marL="914400" lvl="2" indent="0">
              <a:buNone/>
            </a:pPr>
            <a:endParaRPr lang="en-US" sz="2400" dirty="0" smtClean="0"/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2400" dirty="0" smtClean="0"/>
              <a:t>walls plastered or </a:t>
            </a:r>
            <a:r>
              <a:rPr lang="en-US" sz="2400" dirty="0"/>
              <a:t>tiled  </a:t>
            </a:r>
            <a:r>
              <a:rPr lang="en-US" sz="2400" dirty="0" smtClean="0"/>
              <a:t>(OR </a:t>
            </a:r>
            <a:r>
              <a:rPr lang="en-US" sz="2400" dirty="0"/>
              <a:t>and delivery </a:t>
            </a:r>
            <a:r>
              <a:rPr lang="en-US" sz="2400" dirty="0" smtClean="0"/>
              <a:t>room)</a:t>
            </a:r>
            <a:endParaRPr lang="en-US" sz="2400" dirty="0"/>
          </a:p>
          <a:p>
            <a:pPr marL="914400" lvl="2" indent="0">
              <a:buNone/>
            </a:pPr>
            <a:r>
              <a:rPr lang="en-US" sz="2400" dirty="0" smtClean="0"/>
              <a:t>and </a:t>
            </a:r>
            <a:r>
              <a:rPr lang="en-US" sz="2400" dirty="0"/>
              <a:t>painted </a:t>
            </a:r>
            <a:r>
              <a:rPr lang="en-US" sz="2400" dirty="0" smtClean="0"/>
              <a:t>brightly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463656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Infrastructure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Font typeface="Wingdings" panose="05000000000000000000" pitchFamily="2" charset="2"/>
              <a:buChar char="q"/>
            </a:pPr>
            <a:r>
              <a:rPr lang="en-US" sz="2800" dirty="0" smtClean="0"/>
              <a:t>Roof </a:t>
            </a:r>
            <a:r>
              <a:rPr lang="en-US" sz="2800" dirty="0"/>
              <a:t>permanent with </a:t>
            </a:r>
            <a:r>
              <a:rPr lang="en-US" sz="2800" dirty="0" smtClean="0"/>
              <a:t>ceiling</a:t>
            </a:r>
          </a:p>
          <a:p>
            <a:pPr marL="914400" lvl="2" indent="0">
              <a:buNone/>
            </a:pPr>
            <a:endParaRPr lang="en-US" sz="2800" dirty="0"/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2800" dirty="0"/>
              <a:t> </a:t>
            </a:r>
            <a:r>
              <a:rPr lang="en-US" sz="2800" dirty="0" smtClean="0"/>
              <a:t>Well </a:t>
            </a:r>
            <a:r>
              <a:rPr lang="en-US" sz="2800" dirty="0"/>
              <a:t>ventilated (with windows, doors, and room temperature</a:t>
            </a:r>
            <a:r>
              <a:rPr lang="en-US" sz="2800" dirty="0" smtClean="0"/>
              <a:t>)</a:t>
            </a:r>
          </a:p>
          <a:p>
            <a:pPr marL="914400" lvl="2" indent="0">
              <a:buNone/>
            </a:pPr>
            <a:endParaRPr lang="en-US" sz="2800" dirty="0"/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2800" dirty="0"/>
              <a:t> L</a:t>
            </a:r>
            <a:r>
              <a:rPr lang="en-US" sz="2800" dirty="0" smtClean="0"/>
              <a:t>ighting </a:t>
            </a:r>
            <a:r>
              <a:rPr lang="en-US" sz="2800" dirty="0"/>
              <a:t>situation in reception, examination, treatment, laboratory, theatre, resting wards, Delivery room/labor room etc., generally bright nature light and or electricity light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4990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Infrastructure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Font typeface="Wingdings" panose="05000000000000000000" pitchFamily="2" charset="2"/>
              <a:buChar char="q"/>
            </a:pPr>
            <a:r>
              <a:rPr lang="en-US" sz="2800" dirty="0"/>
              <a:t> Privacy in Examination room, treatment room, theatre, laboratory, counseling room with doors, windows, shutters &amp; </a:t>
            </a:r>
            <a:r>
              <a:rPr lang="en-US" sz="2800" dirty="0" smtClean="0"/>
              <a:t>screens</a:t>
            </a:r>
          </a:p>
          <a:p>
            <a:pPr lvl="2">
              <a:buFont typeface="Wingdings" panose="05000000000000000000" pitchFamily="2" charset="2"/>
              <a:buChar char="q"/>
            </a:pPr>
            <a:endParaRPr lang="en-US" sz="2800" dirty="0"/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2800" dirty="0"/>
              <a:t> a room for each of the following services: </a:t>
            </a:r>
            <a:endParaRPr lang="en-US" sz="2800" dirty="0" smtClean="0"/>
          </a:p>
          <a:p>
            <a:pPr marL="914400" lvl="2" indent="0">
              <a:buNone/>
            </a:pPr>
            <a:r>
              <a:rPr lang="en-US" sz="2800" dirty="0" smtClean="0"/>
              <a:t>Reception</a:t>
            </a:r>
            <a:r>
              <a:rPr lang="en-US" sz="2800" dirty="0"/>
              <a:t>, Examination, Treatment, Laboratory and Some </a:t>
            </a:r>
            <a:r>
              <a:rPr lang="en-US" sz="2800" dirty="0" smtClean="0"/>
              <a:t>Share.</a:t>
            </a:r>
          </a:p>
          <a:p>
            <a:pPr marL="914400" lvl="2" indent="0">
              <a:buNone/>
            </a:pPr>
            <a:endParaRPr lang="en-US" sz="2800" dirty="0"/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2800" dirty="0"/>
              <a:t> are there bath rooms? (inside/outside of the facility)</a:t>
            </a:r>
          </a:p>
          <a:p>
            <a:pPr marL="914400" lvl="2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4319118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2266</TotalTime>
  <Words>602</Words>
  <Application>Microsoft Office PowerPoint</Application>
  <PresentationFormat>Widescreen</PresentationFormat>
  <Paragraphs>101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Calibri</vt:lpstr>
      <vt:lpstr>Corbel</vt:lpstr>
      <vt:lpstr>Wingdings</vt:lpstr>
      <vt:lpstr>Basis</vt:lpstr>
      <vt:lpstr> THE PROCESSES of REGISTERING and CERTIFICATING A MEDICAL FACILITY </vt:lpstr>
      <vt:lpstr>Background </vt:lpstr>
      <vt:lpstr>Background </vt:lpstr>
      <vt:lpstr>Registration and certification Processes</vt:lpstr>
      <vt:lpstr>Registration and certification Processes</vt:lpstr>
      <vt:lpstr>Inspection and inspection report with relevant details</vt:lpstr>
      <vt:lpstr>Infrastructure</vt:lpstr>
      <vt:lpstr>Infrastructure Cont.</vt:lpstr>
      <vt:lpstr>Infrastructure Cont.</vt:lpstr>
      <vt:lpstr>Registration and Certification </vt:lpstr>
      <vt:lpstr>Registration and Certification </vt:lpstr>
      <vt:lpstr>Registration and Certification </vt:lpstr>
      <vt:lpstr>Advantages </vt:lpstr>
      <vt:lpstr>Recommendations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REQUIREMENTS FOR OPENING UP A MEDICAL FACILITY REQUIREMENTS FOR OPENING UP A MEDICAL FACILITY</dc:title>
  <dc:creator>Microsoft account</dc:creator>
  <cp:lastModifiedBy>Mr. Kolubah</cp:lastModifiedBy>
  <cp:revision>50</cp:revision>
  <dcterms:created xsi:type="dcterms:W3CDTF">2022-09-30T11:20:06Z</dcterms:created>
  <dcterms:modified xsi:type="dcterms:W3CDTF">2022-10-31T14:27:06Z</dcterms:modified>
</cp:coreProperties>
</file>